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</p:sldIdLst>
  <p:sldSz cy="5143500" cx="9144000"/>
  <p:notesSz cx="6858000" cy="9144000"/>
  <p:embeddedFontLst>
    <p:embeddedFont>
      <p:font typeface="Anton"/>
      <p:regular r:id="rId56"/>
    </p:embeddedFont>
    <p:embeddedFont>
      <p:font typeface="Helvetica Neue"/>
      <p:regular r:id="rId57"/>
      <p:bold r:id="rId58"/>
      <p:italic r:id="rId59"/>
      <p:boldItalic r:id="rId60"/>
    </p:embeddedFont>
    <p:embeddedFont>
      <p:font typeface="Helvetica Neue Light"/>
      <p:regular r:id="rId61"/>
      <p:bold r:id="rId62"/>
      <p:italic r:id="rId63"/>
      <p:boldItalic r:id="rId64"/>
    </p:embeddedFont>
    <p:embeddedFont>
      <p:font typeface="DM Sans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5">
          <p15:clr>
            <a:srgbClr val="A4A3A4"/>
          </p15:clr>
        </p15:guide>
        <p15:guide id="2" pos="5460">
          <p15:clr>
            <a:srgbClr val="A4A3A4"/>
          </p15:clr>
        </p15:guide>
        <p15:guide id="3" pos="300">
          <p15:clr>
            <a:srgbClr val="9AA0A6"/>
          </p15:clr>
        </p15:guide>
        <p15:guide id="4" orient="horz" pos="289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5" orient="horz"/>
        <p:guide pos="5460"/>
        <p:guide pos="300"/>
        <p:guide pos="289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HelveticaNeueLight-bold.fntdata"/><Relationship Id="rId61" Type="http://schemas.openxmlformats.org/officeDocument/2006/relationships/font" Target="fonts/HelveticaNeueLight-regular.fntdata"/><Relationship Id="rId20" Type="http://schemas.openxmlformats.org/officeDocument/2006/relationships/slide" Target="slides/slide14.xml"/><Relationship Id="rId64" Type="http://schemas.openxmlformats.org/officeDocument/2006/relationships/font" Target="fonts/HelveticaNeueLight-boldItalic.fntdata"/><Relationship Id="rId63" Type="http://schemas.openxmlformats.org/officeDocument/2006/relationships/font" Target="fonts/HelveticaNeueLight-italic.fntdata"/><Relationship Id="rId22" Type="http://schemas.openxmlformats.org/officeDocument/2006/relationships/slide" Target="slides/slide16.xml"/><Relationship Id="rId66" Type="http://schemas.openxmlformats.org/officeDocument/2006/relationships/font" Target="fonts/DMSans-bold.fntdata"/><Relationship Id="rId21" Type="http://schemas.openxmlformats.org/officeDocument/2006/relationships/slide" Target="slides/slide15.xml"/><Relationship Id="rId65" Type="http://schemas.openxmlformats.org/officeDocument/2006/relationships/font" Target="fonts/DMSans-regular.fntdata"/><Relationship Id="rId24" Type="http://schemas.openxmlformats.org/officeDocument/2006/relationships/slide" Target="slides/slide18.xml"/><Relationship Id="rId68" Type="http://schemas.openxmlformats.org/officeDocument/2006/relationships/font" Target="fonts/DMSans-boldItalic.fntdata"/><Relationship Id="rId23" Type="http://schemas.openxmlformats.org/officeDocument/2006/relationships/slide" Target="slides/slide17.xml"/><Relationship Id="rId67" Type="http://schemas.openxmlformats.org/officeDocument/2006/relationships/font" Target="fonts/DMSans-italic.fntdata"/><Relationship Id="rId60" Type="http://schemas.openxmlformats.org/officeDocument/2006/relationships/font" Target="fonts/HelveticaNeue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HelveticaNeue-regular.fntdata"/><Relationship Id="rId12" Type="http://schemas.openxmlformats.org/officeDocument/2006/relationships/slide" Target="slides/slide6.xml"/><Relationship Id="rId56" Type="http://schemas.openxmlformats.org/officeDocument/2006/relationships/font" Target="fonts/Anton-regular.fntdata"/><Relationship Id="rId15" Type="http://schemas.openxmlformats.org/officeDocument/2006/relationships/slide" Target="slides/slide9.xml"/><Relationship Id="rId59" Type="http://schemas.openxmlformats.org/officeDocument/2006/relationships/font" Target="fonts/HelveticaNeue-italic.fntdata"/><Relationship Id="rId14" Type="http://schemas.openxmlformats.org/officeDocument/2006/relationships/slide" Target="slides/slide8.xml"/><Relationship Id="rId58" Type="http://schemas.openxmlformats.org/officeDocument/2006/relationships/font" Target="fonts/HelveticaNeue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43e7d772b1_0_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143e7d772b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43e7d772b1_0_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143e7d772b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43e7d772b1_0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143e7d772b1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43e7d772b1_0_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143e7d772b1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43e7d772b1_0_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143e7d772b1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43e7d772b1_0_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143e7d772b1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f008a7b4e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2f008a7b4e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f008a7b4e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2f008a7b4e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f008a7b4e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2f008a7b4e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f008a7b4e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2f008a7b4e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f008a7b4e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2f008a7b4e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f008a7b4e9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2f008a7b4e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f008a7b4e9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2f008a7b4e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f008a7b4e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2f008a7b4e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f008a7b4e9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2f008a7b4e9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f008a7b4e9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2f008a7b4e9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f008a7b4e9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2f008a7b4e9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f008a7b4e9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g2f008a7b4e9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Profe: estas actividades son un repaso de lo visto en el contenido grabado de la semana.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f008a7b4e9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2f008a7b4e9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f008a7b4e9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2f008a7b4e9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f008a7b4e9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2f008a7b4e9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f008a7b4e9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g2f008a7b4e9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f008a7b4e9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g2f008a7b4e9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Son los 5 HTMLs iguales, solo cambia el title y el color.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f008a7b4e9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g2f008a7b4e9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f008a7b4e9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g2f008a7b4e9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f008a7b4e9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g2f008a7b4e9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f008a7b4e9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g2f008a7b4e9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f008a7b4e9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2f008a7b4e9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f008a7b4e9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g2f008a7b4e9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f008a7b4e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g2f008a7b4e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f008a7b4e9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g2f008a7b4e9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f008a7b4e9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g2f008a7b4e9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f008a7b4e9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g2f008a7b4e9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f008a7b4e9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g2f008a7b4e9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f008a7b4e9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g2f008a7b4e9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5" name="Google Shape;535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26defbba1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26defbba1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categorías.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e25f7d36b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13e25f7d36b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2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" name="Google Shape;32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33" name="Google Shape;33;p12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 1">
  <p:cSld name="SECTION_HEADER_1_1_1_1_1_1_1_1_2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3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6" name="Google Shape;4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47" name="Google Shape;47;p16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8"/>
          <p:cNvSpPr/>
          <p:nvPr/>
        </p:nvSpPr>
        <p:spPr>
          <a:xfrm>
            <a:off x="1089900" y="995400"/>
            <a:ext cx="6964200" cy="3152700"/>
          </a:xfrm>
          <a:prstGeom prst="rect">
            <a:avLst/>
          </a:prstGeom>
          <a:solidFill>
            <a:srgbClr val="B5B5B5">
              <a:alpha val="10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1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" name="Google Shape;59;p21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22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2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5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2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1 1">
  <p:cSld name="SECTION_HEADER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2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26"/>
          <p:cNvSpPr/>
          <p:nvPr/>
        </p:nvSpPr>
        <p:spPr>
          <a:xfrm>
            <a:off x="1089900" y="995400"/>
            <a:ext cx="6964200" cy="3152700"/>
          </a:xfrm>
          <a:prstGeom prst="rect">
            <a:avLst/>
          </a:prstGeom>
          <a:solidFill>
            <a:srgbClr val="B5B5B5">
              <a:alpha val="10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2">
  <p:cSld name="SECTION_HEADER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27"/>
          <p:cNvSpPr/>
          <p:nvPr/>
        </p:nvSpPr>
        <p:spPr>
          <a:xfrm>
            <a:off x="1089900" y="995400"/>
            <a:ext cx="6964200" cy="3152700"/>
          </a:xfrm>
          <a:prstGeom prst="rect">
            <a:avLst/>
          </a:prstGeom>
          <a:solidFill>
            <a:srgbClr val="B5B5B5">
              <a:alpha val="10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" name="Google Shape;4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3" name="Google Shape;4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Relationship Id="rId4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Relationship Id="rId5" Type="http://schemas.openxmlformats.org/officeDocument/2006/relationships/image" Target="../media/image40.png"/><Relationship Id="rId6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Relationship Id="rId4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8.png"/><Relationship Id="rId4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5.png"/><Relationship Id="rId4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9.png"/><Relationship Id="rId4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39.png"/><Relationship Id="rId5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41.png"/><Relationship Id="rId5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52.png"/><Relationship Id="rId5" Type="http://schemas.openxmlformats.org/officeDocument/2006/relationships/image" Target="../media/image5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image" Target="../media/image53.png"/><Relationship Id="rId5" Type="http://schemas.openxmlformats.org/officeDocument/2006/relationships/image" Target="../media/image43.png"/><Relationship Id="rId6" Type="http://schemas.openxmlformats.org/officeDocument/2006/relationships/image" Target="../media/image6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56.png"/><Relationship Id="rId5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Relationship Id="rId4" Type="http://schemas.openxmlformats.org/officeDocument/2006/relationships/image" Target="../media/image57.png"/><Relationship Id="rId5" Type="http://schemas.openxmlformats.org/officeDocument/2006/relationships/image" Target="../media/image61.png"/><Relationship Id="rId6" Type="http://schemas.openxmlformats.org/officeDocument/2006/relationships/image" Target="../media/image66.png"/><Relationship Id="rId7" Type="http://schemas.openxmlformats.org/officeDocument/2006/relationships/image" Target="../media/image62.png"/><Relationship Id="rId8" Type="http://schemas.openxmlformats.org/officeDocument/2006/relationships/image" Target="../media/image7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Relationship Id="rId4" Type="http://schemas.openxmlformats.org/officeDocument/2006/relationships/image" Target="../media/image64.png"/><Relationship Id="rId5" Type="http://schemas.openxmlformats.org/officeDocument/2006/relationships/image" Target="../media/image6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Relationship Id="rId4" Type="http://schemas.openxmlformats.org/officeDocument/2006/relationships/image" Target="../media/image69.png"/><Relationship Id="rId5" Type="http://schemas.openxmlformats.org/officeDocument/2006/relationships/image" Target="../media/image7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Relationship Id="rId4" Type="http://schemas.openxmlformats.org/officeDocument/2006/relationships/image" Target="../media/image7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Relationship Id="rId4" Type="http://schemas.openxmlformats.org/officeDocument/2006/relationships/image" Target="../media/image68.png"/><Relationship Id="rId5" Type="http://schemas.openxmlformats.org/officeDocument/2006/relationships/image" Target="../media/image7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Relationship Id="rId4" Type="http://schemas.openxmlformats.org/officeDocument/2006/relationships/image" Target="../media/image71.png"/><Relationship Id="rId5" Type="http://schemas.openxmlformats.org/officeDocument/2006/relationships/image" Target="../media/image6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png"/><Relationship Id="rId4" Type="http://schemas.openxmlformats.org/officeDocument/2006/relationships/image" Target="../media/image73.png"/><Relationship Id="rId5" Type="http://schemas.openxmlformats.org/officeDocument/2006/relationships/image" Target="../media/image78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9.png"/><Relationship Id="rId4" Type="http://schemas.openxmlformats.org/officeDocument/2006/relationships/image" Target="../media/image9.png"/><Relationship Id="rId5" Type="http://schemas.openxmlformats.org/officeDocument/2006/relationships/hyperlink" Target="https://www.free-css.com/template-categories/one-page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CoderContenidos/Python-V4" TargetMode="External"/><Relationship Id="rId4" Type="http://schemas.openxmlformats.org/officeDocument/2006/relationships/image" Target="../media/image3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8"/>
          <p:cNvSpPr txBox="1"/>
          <p:nvPr/>
        </p:nvSpPr>
        <p:spPr>
          <a:xfrm>
            <a:off x="1461300" y="22529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Playground Intermedio Parte I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9" name="Google Shape;79;p28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Unidad 10 - Clase práctica en vivo</a:t>
            </a:r>
            <a:endParaRPr b="0" i="0" sz="16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709" y="2073325"/>
            <a:ext cx="2381050" cy="193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7"/>
          <p:cNvSpPr txBox="1"/>
          <p:nvPr/>
        </p:nvSpPr>
        <p:spPr>
          <a:xfrm>
            <a:off x="476250" y="2216125"/>
            <a:ext cx="5649600" cy="20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i="0" lang="es" sz="135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Agregaremos algún registro, por ejemplo agregaremos algún curso. </a:t>
            </a:r>
            <a:endParaRPr i="0" sz="1350" u="none" cap="none" strike="noStrike">
              <a:solidFill>
                <a:srgbClr val="222222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Helvetica Neue"/>
              <a:buChar char="✓"/>
            </a:pPr>
            <a:r>
              <a:rPr i="0" lang="es" sz="135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Vamos a la consola y escribimos </a:t>
            </a:r>
            <a:r>
              <a:rPr b="1" lang="es" sz="1350">
                <a:solidFill>
                  <a:srgbClr val="222222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python manage.py shell</a:t>
            </a:r>
            <a:r>
              <a:rPr i="0" lang="es" sz="135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 para pararnos en la consola.</a:t>
            </a:r>
            <a:endParaRPr i="0" sz="1350" u="none" cap="none" strike="noStrike">
              <a:solidFill>
                <a:srgbClr val="222222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i="0" lang="es" sz="135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Luego vamos a importar el modelo, en este caso la clase Curso. </a:t>
            </a:r>
            <a:endParaRPr i="0" sz="1350" u="none" cap="none" strike="noStrike">
              <a:solidFill>
                <a:srgbClr val="222222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Font typeface="DM Sans"/>
              <a:buChar char="○"/>
            </a:pPr>
            <a:r>
              <a:rPr b="1" lang="es" sz="1350">
                <a:solidFill>
                  <a:srgbClr val="222222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from AppCoder.models import Curso</a:t>
            </a:r>
            <a:endParaRPr b="1" i="0" sz="1350" u="none" cap="none" strike="noStrike">
              <a:solidFill>
                <a:srgbClr val="222222"/>
              </a:solidFill>
              <a:highlight>
                <a:srgbClr val="3CEFAB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i="0" lang="es" sz="135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Pasamos a crear un Curso:</a:t>
            </a:r>
            <a:endParaRPr i="0" sz="135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s" sz="135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   </a:t>
            </a:r>
            <a:r>
              <a:rPr b="1" lang="es" sz="1350">
                <a:solidFill>
                  <a:srgbClr val="222222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    curso = Curso(nombre="Python", camada=23800)</a:t>
            </a:r>
            <a:endParaRPr b="1" i="0" sz="1350" u="none" cap="none" strike="noStrike">
              <a:solidFill>
                <a:srgbClr val="222222"/>
              </a:solidFill>
              <a:highlight>
                <a:srgbClr val="3CEFAB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Arial"/>
              <a:buChar char="✓"/>
            </a:pPr>
            <a:r>
              <a:rPr i="0" lang="es" sz="135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Luego enviamos ese curso a la BD: </a:t>
            </a:r>
            <a:r>
              <a:rPr b="1" i="0" lang="es" sz="1350" u="none" cap="none" strike="noStrike">
                <a:solidFill>
                  <a:srgbClr val="222222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curso.save()</a:t>
            </a:r>
            <a:endParaRPr b="1" i="0" sz="1350" u="none" cap="none" strike="noStrike">
              <a:solidFill>
                <a:srgbClr val="222222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7" name="Google Shape;167;p37"/>
          <p:cNvSpPr txBox="1"/>
          <p:nvPr/>
        </p:nvSpPr>
        <p:spPr>
          <a:xfrm>
            <a:off x="476250" y="617425"/>
            <a:ext cx="6516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s" sz="4000" u="none" cap="none" strike="noStrike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Agregar información a mi BB.DD</a:t>
            </a:r>
            <a:endParaRPr b="1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68" name="Google Shape;168;p37"/>
          <p:cNvGrpSpPr/>
          <p:nvPr/>
        </p:nvGrpSpPr>
        <p:grpSpPr>
          <a:xfrm>
            <a:off x="8350251" y="98873"/>
            <a:ext cx="738900" cy="738900"/>
            <a:chOff x="473351" y="619523"/>
            <a:chExt cx="738900" cy="738900"/>
          </a:xfrm>
        </p:grpSpPr>
        <p:sp>
          <p:nvSpPr>
            <p:cNvPr id="169" name="Google Shape;169;p3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0" name="Google Shape;170;p37" title="ícono de ejemplo en vivo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8"/>
          <p:cNvSpPr txBox="1"/>
          <p:nvPr/>
        </p:nvSpPr>
        <p:spPr>
          <a:xfrm>
            <a:off x="480575" y="368200"/>
            <a:ext cx="6857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s" sz="4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Agregar información a mi BD</a:t>
            </a:r>
            <a:endParaRPr b="1" sz="400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76" name="Google Shape;17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1046" y="2489546"/>
            <a:ext cx="2510925" cy="11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575" y="2507063"/>
            <a:ext cx="5146222" cy="1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72275" y="3673388"/>
            <a:ext cx="4057650" cy="14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8"/>
          <p:cNvSpPr txBox="1"/>
          <p:nvPr/>
        </p:nvSpPr>
        <p:spPr>
          <a:xfrm>
            <a:off x="480575" y="1600200"/>
            <a:ext cx="81873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s" sz="135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Ya probamos desde la consola que todo funciona, ahora miremos cómo quedaría una vista que guarda datos y luego los muestra en la web. Sería lo mismo, pero solo haciendo una vista, y modificando el archivo urls.py.</a:t>
            </a:r>
            <a:endParaRPr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80" name="Google Shape;180;p38"/>
          <p:cNvGrpSpPr/>
          <p:nvPr/>
        </p:nvGrpSpPr>
        <p:grpSpPr>
          <a:xfrm>
            <a:off x="8350251" y="98873"/>
            <a:ext cx="738900" cy="738900"/>
            <a:chOff x="473351" y="619523"/>
            <a:chExt cx="738900" cy="738900"/>
          </a:xfrm>
        </p:grpSpPr>
        <p:sp>
          <p:nvSpPr>
            <p:cNvPr id="181" name="Google Shape;181;p3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2" name="Google Shape;182;p38" title="ícono de ejemplo en vivo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9"/>
          <p:cNvSpPr txBox="1"/>
          <p:nvPr/>
        </p:nvSpPr>
        <p:spPr>
          <a:xfrm>
            <a:off x="522050" y="318300"/>
            <a:ext cx="7823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s" sz="4000" u="none" cap="none" strike="noStrike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Otra manera de agregar información a mi BD</a:t>
            </a:r>
            <a:endParaRPr b="1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88" name="Google Shape;18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125" y="2029188"/>
            <a:ext cx="8043750" cy="1808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p39"/>
          <p:cNvGrpSpPr/>
          <p:nvPr/>
        </p:nvGrpSpPr>
        <p:grpSpPr>
          <a:xfrm>
            <a:off x="8350251" y="98873"/>
            <a:ext cx="738900" cy="738900"/>
            <a:chOff x="473351" y="619523"/>
            <a:chExt cx="738900" cy="738900"/>
          </a:xfrm>
        </p:grpSpPr>
        <p:sp>
          <p:nvSpPr>
            <p:cNvPr id="190" name="Google Shape;190;p3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1" name="Google Shape;191;p39" title="ícono de ejemplo en vivo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0"/>
          <p:cNvSpPr txBox="1"/>
          <p:nvPr/>
        </p:nvSpPr>
        <p:spPr>
          <a:xfrm>
            <a:off x="437383" y="554650"/>
            <a:ext cx="7823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s" sz="4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Otra</a:t>
            </a:r>
            <a:r>
              <a:rPr b="1" lang="es" sz="4000" u="none" cap="none" strike="noStrike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 manera de agregar información a mi BD</a:t>
            </a:r>
            <a:endParaRPr b="1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7" name="Google Shape;197;p40"/>
          <p:cNvSpPr txBox="1"/>
          <p:nvPr/>
        </p:nvSpPr>
        <p:spPr>
          <a:xfrm>
            <a:off x="437375" y="1827125"/>
            <a:ext cx="7823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35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Agreguemos ahora la camada del curso de JavaScript. De la siguiente manera:</a:t>
            </a:r>
            <a:endParaRPr sz="135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98" name="Google Shape;19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3425" y="2219525"/>
            <a:ext cx="7657151" cy="1832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" name="Google Shape;199;p40"/>
          <p:cNvGrpSpPr/>
          <p:nvPr/>
        </p:nvGrpSpPr>
        <p:grpSpPr>
          <a:xfrm>
            <a:off x="8350251" y="98873"/>
            <a:ext cx="738900" cy="738900"/>
            <a:chOff x="473351" y="619523"/>
            <a:chExt cx="738900" cy="738900"/>
          </a:xfrm>
        </p:grpSpPr>
        <p:sp>
          <p:nvSpPr>
            <p:cNvPr id="200" name="Google Shape;200;p4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1" name="Google Shape;201;p40" title="ícono de ejemplo en vivo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"/>
          <p:cNvSpPr txBox="1"/>
          <p:nvPr/>
        </p:nvSpPr>
        <p:spPr>
          <a:xfrm>
            <a:off x="476258" y="468325"/>
            <a:ext cx="7823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s" sz="4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Otra manera de agregar información a mi BD</a:t>
            </a:r>
            <a:endParaRPr b="0" i="1" sz="4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07" name="Google Shape;207;p41"/>
          <p:cNvSpPr txBox="1"/>
          <p:nvPr/>
        </p:nvSpPr>
        <p:spPr>
          <a:xfrm>
            <a:off x="476250" y="1802875"/>
            <a:ext cx="8820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35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Hacemos el mismo procedimiento pero ahora con el nro de la Camada:</a:t>
            </a:r>
            <a:endParaRPr sz="135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8" name="Google Shape;20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957" y="2460900"/>
            <a:ext cx="8204084" cy="17806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9" name="Google Shape;209;p41"/>
          <p:cNvGrpSpPr/>
          <p:nvPr/>
        </p:nvGrpSpPr>
        <p:grpSpPr>
          <a:xfrm>
            <a:off x="8350251" y="98873"/>
            <a:ext cx="738900" cy="738900"/>
            <a:chOff x="473351" y="619523"/>
            <a:chExt cx="738900" cy="738900"/>
          </a:xfrm>
        </p:grpSpPr>
        <p:sp>
          <p:nvSpPr>
            <p:cNvPr id="210" name="Google Shape;210;p4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1" name="Google Shape;211;p41" title="ícono de ejemplo en vivo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2"/>
          <p:cNvSpPr txBox="1"/>
          <p:nvPr/>
        </p:nvSpPr>
        <p:spPr>
          <a:xfrm>
            <a:off x="476250" y="1659750"/>
            <a:ext cx="8820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35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Hacemos persistir los cambios ☺</a:t>
            </a:r>
            <a:endParaRPr sz="135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17" name="Google Shape;21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5901" y="2052150"/>
            <a:ext cx="5249101" cy="233965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2"/>
          <p:cNvSpPr txBox="1"/>
          <p:nvPr/>
        </p:nvSpPr>
        <p:spPr>
          <a:xfrm>
            <a:off x="476250" y="341975"/>
            <a:ext cx="76554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Otra manera de agregar información a mi BD</a:t>
            </a:r>
            <a:endParaRPr/>
          </a:p>
        </p:txBody>
      </p:sp>
      <p:grpSp>
        <p:nvGrpSpPr>
          <p:cNvPr id="219" name="Google Shape;219;p42"/>
          <p:cNvGrpSpPr/>
          <p:nvPr/>
        </p:nvGrpSpPr>
        <p:grpSpPr>
          <a:xfrm>
            <a:off x="8350251" y="98873"/>
            <a:ext cx="738900" cy="738900"/>
            <a:chOff x="473351" y="619523"/>
            <a:chExt cx="738900" cy="738900"/>
          </a:xfrm>
        </p:grpSpPr>
        <p:sp>
          <p:nvSpPr>
            <p:cNvPr id="220" name="Google Shape;220;p4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1" name="Google Shape;221;p42" title="ícono de ejemplo en vivo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3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Profundizando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MVT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4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Paso a Paso con Git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5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7" name="Google Shape;237;p45"/>
          <p:cNvSpPr txBox="1"/>
          <p:nvPr/>
        </p:nvSpPr>
        <p:spPr>
          <a:xfrm>
            <a:off x="473350" y="1626100"/>
            <a:ext cx="7169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Veamos el paso a paso de cómo controlar versiones compartiendo con Github.</a:t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38" name="Google Shape;238;p45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239" name="Google Shape;239;p4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0" name="Google Shape;240;p45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6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Controlar versiones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6" name="Google Shape;246;p46"/>
          <p:cNvSpPr txBox="1"/>
          <p:nvPr/>
        </p:nvSpPr>
        <p:spPr>
          <a:xfrm>
            <a:off x="3210425" y="3263500"/>
            <a:ext cx="5432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2.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un nuevo repositorio (Mismo nombre del proyecto en lo posible).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47" name="Google Shape;247;p46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248" name="Google Shape;248;p4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9" name="Google Shape;249;p46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0" name="Google Shape;25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625" y="1342423"/>
            <a:ext cx="2695793" cy="3261877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1" name="Google Shape;251;p46"/>
          <p:cNvSpPr/>
          <p:nvPr/>
        </p:nvSpPr>
        <p:spPr>
          <a:xfrm>
            <a:off x="1769962" y="1472011"/>
            <a:ext cx="1382400" cy="307800"/>
          </a:xfrm>
          <a:prstGeom prst="rect">
            <a:avLst/>
          </a:prstGeom>
          <a:noFill/>
          <a:ln cap="flat" cmpd="sng" w="19050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46"/>
          <p:cNvSpPr/>
          <p:nvPr/>
        </p:nvSpPr>
        <p:spPr>
          <a:xfrm>
            <a:off x="669149" y="3200997"/>
            <a:ext cx="2293200" cy="281400"/>
          </a:xfrm>
          <a:prstGeom prst="rect">
            <a:avLst/>
          </a:prstGeom>
          <a:noFill/>
          <a:ln cap="flat" cmpd="sng" w="19050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46"/>
          <p:cNvSpPr txBox="1"/>
          <p:nvPr/>
        </p:nvSpPr>
        <p:spPr>
          <a:xfrm>
            <a:off x="1249893" y="1232400"/>
            <a:ext cx="373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highlight>
                <a:srgbClr val="EEFF41"/>
              </a:highlight>
            </a:endParaRPr>
          </a:p>
        </p:txBody>
      </p:sp>
      <p:pic>
        <p:nvPicPr>
          <p:cNvPr id="254" name="Google Shape;25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3750" y="1285388"/>
            <a:ext cx="3917425" cy="634925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5" name="Google Shape;255;p46"/>
          <p:cNvSpPr/>
          <p:nvPr/>
        </p:nvSpPr>
        <p:spPr>
          <a:xfrm>
            <a:off x="8179675" y="1636000"/>
            <a:ext cx="500700" cy="330600"/>
          </a:xfrm>
          <a:prstGeom prst="rect">
            <a:avLst/>
          </a:prstGeom>
          <a:noFill/>
          <a:ln cap="flat" cmpd="sng" w="19050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46"/>
          <p:cNvSpPr/>
          <p:nvPr/>
        </p:nvSpPr>
        <p:spPr>
          <a:xfrm>
            <a:off x="5292350" y="1320450"/>
            <a:ext cx="747300" cy="330600"/>
          </a:xfrm>
          <a:prstGeom prst="rect">
            <a:avLst/>
          </a:prstGeom>
          <a:noFill/>
          <a:ln cap="flat" cmpd="sng" w="19050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46"/>
          <p:cNvSpPr txBox="1"/>
          <p:nvPr/>
        </p:nvSpPr>
        <p:spPr>
          <a:xfrm>
            <a:off x="4763075" y="1906875"/>
            <a:ext cx="3917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1.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Entrar a www.github.com e ingresar con tu usuario y pass.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9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9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6" name="Google Shape;86;p29"/>
          <p:cNvSpPr txBox="1"/>
          <p:nvPr/>
        </p:nvSpPr>
        <p:spPr>
          <a:xfrm>
            <a:off x="3655975" y="2541075"/>
            <a:ext cx="2292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7" name="Google Shape;87;p29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7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Controlar versiones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3" name="Google Shape;263;p47"/>
          <p:cNvSpPr txBox="1"/>
          <p:nvPr/>
        </p:nvSpPr>
        <p:spPr>
          <a:xfrm>
            <a:off x="5589350" y="2830650"/>
            <a:ext cx="3027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4.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Clonar el repositorio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64" name="Google Shape;264;p47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265" name="Google Shape;265;p4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6" name="Google Shape;266;p47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7" name="Google Shape;267;p47"/>
          <p:cNvSpPr txBox="1"/>
          <p:nvPr/>
        </p:nvSpPr>
        <p:spPr>
          <a:xfrm>
            <a:off x="1249893" y="1232400"/>
            <a:ext cx="373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highlight>
                <a:srgbClr val="EEFF41"/>
              </a:highlight>
            </a:endParaRPr>
          </a:p>
        </p:txBody>
      </p:sp>
      <p:sp>
        <p:nvSpPr>
          <p:cNvPr id="268" name="Google Shape;268;p47"/>
          <p:cNvSpPr txBox="1"/>
          <p:nvPr/>
        </p:nvSpPr>
        <p:spPr>
          <a:xfrm>
            <a:off x="5525750" y="1906875"/>
            <a:ext cx="3154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3.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Copiar el acceso a nuestro Repositorio Online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69" name="Google Shape;26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975" y="1510813"/>
            <a:ext cx="4769099" cy="1914100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0" name="Google Shape;270;p47"/>
          <p:cNvSpPr/>
          <p:nvPr/>
        </p:nvSpPr>
        <p:spPr>
          <a:xfrm>
            <a:off x="3076050" y="2180313"/>
            <a:ext cx="2538900" cy="330600"/>
          </a:xfrm>
          <a:prstGeom prst="rect">
            <a:avLst/>
          </a:prstGeom>
          <a:noFill/>
          <a:ln cap="flat" cmpd="sng" w="19050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47"/>
          <p:cNvPicPr preferRelativeResize="0"/>
          <p:nvPr/>
        </p:nvPicPr>
        <p:blipFill rotWithShape="1">
          <a:blip r:embed="rId5">
            <a:alphaModFix/>
          </a:blip>
          <a:srcRect b="28429" l="0" r="0" t="3769"/>
          <a:stretch/>
        </p:blipFill>
        <p:spPr>
          <a:xfrm>
            <a:off x="476250" y="3638850"/>
            <a:ext cx="6419850" cy="917025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Controlar versiones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77" name="Google Shape;277;p48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278" name="Google Shape;278;p4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9" name="Google Shape;279;p48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0" name="Google Shape;280;p48"/>
          <p:cNvSpPr txBox="1"/>
          <p:nvPr/>
        </p:nvSpPr>
        <p:spPr>
          <a:xfrm>
            <a:off x="1249893" y="1232400"/>
            <a:ext cx="373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highlight>
                <a:srgbClr val="EEFF41"/>
              </a:highlight>
            </a:endParaRPr>
          </a:p>
        </p:txBody>
      </p:sp>
      <p:sp>
        <p:nvSpPr>
          <p:cNvPr id="281" name="Google Shape;281;p48"/>
          <p:cNvSpPr txBox="1"/>
          <p:nvPr/>
        </p:nvSpPr>
        <p:spPr>
          <a:xfrm>
            <a:off x="4257475" y="3131025"/>
            <a:ext cx="31548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5.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Ingresar al repositorio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6.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Poner nuestro proyecto en el repositorio o arrancarlo desde este repositorio vacio clonado.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82" name="Google Shape;28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175" y="1435825"/>
            <a:ext cx="6896100" cy="1114425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3" name="Google Shape;28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250" y="2736795"/>
            <a:ext cx="3325100" cy="1932775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9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Controlar versiones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89" name="Google Shape;289;p49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290" name="Google Shape;290;p4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1" name="Google Shape;291;p49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2" name="Google Shape;292;p49"/>
          <p:cNvSpPr txBox="1"/>
          <p:nvPr/>
        </p:nvSpPr>
        <p:spPr>
          <a:xfrm>
            <a:off x="1249893" y="1232400"/>
            <a:ext cx="373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highlight>
                <a:srgbClr val="EEFF41"/>
              </a:highlight>
            </a:endParaRPr>
          </a:p>
        </p:txBody>
      </p:sp>
      <p:sp>
        <p:nvSpPr>
          <p:cNvPr id="293" name="Google Shape;293;p49"/>
          <p:cNvSpPr txBox="1"/>
          <p:nvPr/>
        </p:nvSpPr>
        <p:spPr>
          <a:xfrm>
            <a:off x="5685650" y="1670400"/>
            <a:ext cx="280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7.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Ver que está todo listo con un git status.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94" name="Google Shape;29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350" y="1670400"/>
            <a:ext cx="5091971" cy="1246310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5" name="Google Shape;29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350" y="3364880"/>
            <a:ext cx="6243476" cy="1226170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6" name="Google Shape;296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350" y="3040098"/>
            <a:ext cx="3556620" cy="234895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7" name="Google Shape;297;p49"/>
          <p:cNvSpPr txBox="1"/>
          <p:nvPr/>
        </p:nvSpPr>
        <p:spPr>
          <a:xfrm>
            <a:off x="4029975" y="2944588"/>
            <a:ext cx="3000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8.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Cambiar de estado con git add.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8" name="Google Shape;298;p49"/>
          <p:cNvSpPr txBox="1"/>
          <p:nvPr/>
        </p:nvSpPr>
        <p:spPr>
          <a:xfrm>
            <a:off x="6716825" y="3546275"/>
            <a:ext cx="19509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9.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Guardar la versión con git commit -m “Comentario”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Controlar versiones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04" name="Google Shape;304;p50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305" name="Google Shape;305;p5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6" name="Google Shape;306;p50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7" name="Google Shape;307;p50"/>
          <p:cNvSpPr txBox="1"/>
          <p:nvPr/>
        </p:nvSpPr>
        <p:spPr>
          <a:xfrm>
            <a:off x="1249893" y="1232400"/>
            <a:ext cx="373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highlight>
                <a:srgbClr val="EEFF41"/>
              </a:highlight>
            </a:endParaRPr>
          </a:p>
        </p:txBody>
      </p:sp>
      <p:sp>
        <p:nvSpPr>
          <p:cNvPr id="308" name="Google Shape;308;p50"/>
          <p:cNvSpPr txBox="1"/>
          <p:nvPr/>
        </p:nvSpPr>
        <p:spPr>
          <a:xfrm>
            <a:off x="6250575" y="1670400"/>
            <a:ext cx="2244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10.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Enviar a la web con git push origin master.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9" name="Google Shape;309;p50"/>
          <p:cNvSpPr txBox="1"/>
          <p:nvPr/>
        </p:nvSpPr>
        <p:spPr>
          <a:xfrm>
            <a:off x="5694125" y="3546275"/>
            <a:ext cx="2973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11.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Chequear que se subió a la web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10" name="Google Shape;31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357" y="3131388"/>
            <a:ext cx="5134596" cy="1388987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1" name="Google Shape;31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350" y="1465275"/>
            <a:ext cx="5777225" cy="1616578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Fin del proceso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7" name="Google Shape;317;p51"/>
          <p:cNvSpPr txBox="1"/>
          <p:nvPr/>
        </p:nvSpPr>
        <p:spPr>
          <a:xfrm>
            <a:off x="1249893" y="1232400"/>
            <a:ext cx="373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highlight>
                <a:srgbClr val="EEFF41"/>
              </a:highlight>
            </a:endParaRPr>
          </a:p>
        </p:txBody>
      </p:sp>
      <p:sp>
        <p:nvSpPr>
          <p:cNvPr id="318" name="Google Shape;318;p51"/>
          <p:cNvSpPr txBox="1"/>
          <p:nvPr/>
        </p:nvSpPr>
        <p:spPr>
          <a:xfrm>
            <a:off x="476250" y="1670400"/>
            <a:ext cx="80187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¡Listo! Además de tener una versión segura en tu ordenador, a la que podrás volver siempre en caso de que algo salga mal, cuentas con su versión en GitHub para que cualquiera pueda trabajar sobre ella.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ahora en más, cada vez que realices cambios y llegues a un punto seguro, deberás repetir los pasos del 7 en adelante (aunque 9 y 10 serían solo para cuando quieras que esté disponible online también). 😉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19" name="Google Shape;31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5909" y="2292750"/>
            <a:ext cx="2239091" cy="123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52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325" name="Google Shape;325;p52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6" name="Google Shape;326;p52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7" name="Google Shape;327;p52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Mi Django a Github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8" name="Google Shape;328;p52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15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9" name="Google Shape;329;p52"/>
          <p:cNvSpPr txBox="1"/>
          <p:nvPr/>
        </p:nvSpPr>
        <p:spPr>
          <a:xfrm>
            <a:off x="987300" y="29475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Enviarás una versión de tu proyecto a GitHub. </a:t>
            </a:r>
            <a:endParaRPr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53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335" name="Google Shape;335;p53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6" name="Google Shape;336;p53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7" name="Google Shape;337;p53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Mi Django a Github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38" name="Google Shape;338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3"/>
          <p:cNvSpPr txBox="1"/>
          <p:nvPr/>
        </p:nvSpPr>
        <p:spPr>
          <a:xfrm>
            <a:off x="549525" y="2710950"/>
            <a:ext cx="8118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Trabajarás sobre un Proyecto Web de Django que ya tengas funcionando y lo subirás a un Repositorio de GitHub, crear dicho repositorio en caso de no tenerlo.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0" name="Google Shape;340;p53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4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" sz="5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</a:t>
            </a:r>
            <a:endParaRPr b="0" i="0" sz="5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6" name="Google Shape;346;p54"/>
          <p:cNvSpPr txBox="1"/>
          <p:nvPr/>
        </p:nvSpPr>
        <p:spPr>
          <a:xfrm>
            <a:off x="2998200" y="2971950"/>
            <a:ext cx="314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¡10 minutos y volvemos!</a:t>
            </a:r>
            <a:endParaRPr b="0" i="0" sz="2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5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Generar archivo URL. PY en nuestra app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6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7" name="Google Shape;357;p56"/>
          <p:cNvSpPr txBox="1"/>
          <p:nvPr/>
        </p:nvSpPr>
        <p:spPr>
          <a:xfrm>
            <a:off x="476250" y="2590575"/>
            <a:ext cx="716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Veamos cómo generar URL.PY</a:t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58" name="Google Shape;358;p56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359" name="Google Shape;359;p5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0" name="Google Shape;360;p56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0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3" name="Google Shape;9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438" y="1738950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30"/>
          <p:cNvSpPr txBox="1"/>
          <p:nvPr/>
        </p:nvSpPr>
        <p:spPr>
          <a:xfrm>
            <a:off x="2690561" y="1645250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Reconocer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un modelo. 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5" name="Google Shape;9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2524750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0"/>
          <p:cNvSpPr txBox="1"/>
          <p:nvPr/>
        </p:nvSpPr>
        <p:spPr>
          <a:xfrm>
            <a:off x="2690561" y="2400775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Identificar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algunos tag de los templates.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7" name="Google Shape;9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3203575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30"/>
          <p:cNvSpPr txBox="1"/>
          <p:nvPr/>
        </p:nvSpPr>
        <p:spPr>
          <a:xfrm>
            <a:off x="2690561" y="3105850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Crear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nuestro portafolio.</a:t>
            </a:r>
            <a:endParaRPr b="1"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99" name="Google Shape;99;p30"/>
          <p:cNvCxnSpPr>
            <a:stCxn id="93" idx="2"/>
            <a:endCxn id="95" idx="0"/>
          </p:cNvCxnSpPr>
          <p:nvPr/>
        </p:nvCxnSpPr>
        <p:spPr>
          <a:xfrm flipH="1" rot="-5400000">
            <a:off x="1976775" y="2230075"/>
            <a:ext cx="588900" cy="6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" name="Google Shape;100;p30"/>
          <p:cNvCxnSpPr>
            <a:stCxn id="95" idx="2"/>
            <a:endCxn id="97" idx="0"/>
          </p:cNvCxnSpPr>
          <p:nvPr/>
        </p:nvCxnSpPr>
        <p:spPr>
          <a:xfrm flipH="1" rot="-5400000">
            <a:off x="2030025" y="2962325"/>
            <a:ext cx="481800" cy="6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7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URLs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66" name="Google Shape;366;p57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367" name="Google Shape;367;p5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8" name="Google Shape;368;p57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9" name="Google Shape;36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1248" y="3455182"/>
            <a:ext cx="2909704" cy="770183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7"/>
          <p:cNvSpPr txBox="1"/>
          <p:nvPr/>
        </p:nvSpPr>
        <p:spPr>
          <a:xfrm>
            <a:off x="742350" y="1207225"/>
            <a:ext cx="7659300" cy="16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" sz="1350">
                <a:highlight>
                  <a:srgbClr val="EEFF41"/>
                </a:highlight>
                <a:latin typeface="DM Sans"/>
                <a:ea typeface="DM Sans"/>
                <a:cs typeface="DM Sans"/>
                <a:sym typeface="DM Sans"/>
              </a:rPr>
              <a:t>URLs del Proyecto </a:t>
            </a:r>
            <a:r>
              <a:rPr b="1" lang="es" sz="1350"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                                                              </a:t>
            </a:r>
            <a:r>
              <a:rPr b="1" lang="es" sz="1350">
                <a:highlight>
                  <a:srgbClr val="EEFF41"/>
                </a:highlight>
                <a:latin typeface="DM Sans"/>
                <a:ea typeface="DM Sans"/>
                <a:cs typeface="DM Sans"/>
                <a:sym typeface="DM Sans"/>
              </a:rPr>
              <a:t> URLs de la App</a:t>
            </a:r>
            <a:endParaRPr b="1" sz="1350">
              <a:highlight>
                <a:srgbClr val="EEFF4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1350">
              <a:highlight>
                <a:srgbClr val="EEFF4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1350">
              <a:highlight>
                <a:srgbClr val="EEFF4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1350">
              <a:highlight>
                <a:srgbClr val="EEFF4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1350">
              <a:highlight>
                <a:srgbClr val="EEFF4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" sz="1350">
                <a:highlight>
                  <a:srgbClr val="EEFF41"/>
                </a:highlight>
                <a:latin typeface="DM Sans"/>
                <a:ea typeface="DM Sans"/>
                <a:cs typeface="DM Sans"/>
                <a:sym typeface="DM Sans"/>
              </a:rPr>
              <a:t>                                                 </a:t>
            </a:r>
            <a:endParaRPr b="1" sz="1350">
              <a:highlight>
                <a:srgbClr val="EEFF4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" sz="1350"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                          </a:t>
            </a:r>
            <a:r>
              <a:rPr b="1" lang="es" sz="1350">
                <a:highlight>
                  <a:srgbClr val="EEFF41"/>
                </a:highlight>
                <a:latin typeface="DM Sans"/>
                <a:ea typeface="DM Sans"/>
                <a:cs typeface="DM Sans"/>
                <a:sym typeface="DM Sans"/>
              </a:rPr>
              <a:t>Todo está bien 🙂</a:t>
            </a:r>
            <a:endParaRPr b="1" sz="1350">
              <a:highlight>
                <a:srgbClr val="EEFF4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71" name="Google Shape;371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55168" y="4097330"/>
            <a:ext cx="1112496" cy="275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6777" y="1567973"/>
            <a:ext cx="3000161" cy="1327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35070" y="1567973"/>
            <a:ext cx="2991138" cy="1521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99927" y="3455182"/>
            <a:ext cx="2778416" cy="977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8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Creando nuestros Templates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5" name="Google Shape;385;p59"/>
          <p:cNvSpPr txBox="1"/>
          <p:nvPr/>
        </p:nvSpPr>
        <p:spPr>
          <a:xfrm>
            <a:off x="476250" y="2590575"/>
            <a:ext cx="716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Veamos cómo pulir nuestro Template.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86" name="Google Shape;386;p59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387" name="Google Shape;387;p5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8" name="Google Shape;388;p59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0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Puliendo estructura y definiciones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94" name="Google Shape;394;p60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395" name="Google Shape;395;p6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6" name="Google Shape;396;p60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7" name="Google Shape;39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3150" y="1771775"/>
            <a:ext cx="1662727" cy="2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6922" y="2509465"/>
            <a:ext cx="3727879" cy="1581163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60"/>
          <p:cNvSpPr/>
          <p:nvPr/>
        </p:nvSpPr>
        <p:spPr>
          <a:xfrm>
            <a:off x="3169305" y="2470439"/>
            <a:ext cx="753000" cy="13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FF4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60"/>
          <p:cNvSpPr txBox="1"/>
          <p:nvPr/>
        </p:nvSpPr>
        <p:spPr>
          <a:xfrm>
            <a:off x="3665875" y="1771775"/>
            <a:ext cx="49131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1-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Vamos a la App y creamos una carpeta templates, y dentro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 ella una subcarpeta que se llame AppCoder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1" name="Google Shape;401;p60"/>
          <p:cNvSpPr txBox="1"/>
          <p:nvPr/>
        </p:nvSpPr>
        <p:spPr>
          <a:xfrm>
            <a:off x="3846925" y="4213325"/>
            <a:ext cx="4820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2-</a:t>
            </a:r>
            <a:r>
              <a:rPr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Dentro de esta última creamos los html. Uno por vista.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1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Puliendo estructura y definiciones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07" name="Google Shape;407;p61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08" name="Google Shape;408;p6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9" name="Google Shape;409;p61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0" name="Google Shape;410;p61"/>
          <p:cNvSpPr txBox="1"/>
          <p:nvPr/>
        </p:nvSpPr>
        <p:spPr>
          <a:xfrm>
            <a:off x="4280500" y="1549200"/>
            <a:ext cx="42810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3-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Hacemos que las vistas hagan Render de los templates: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11" name="Google Shape;41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1250" y="1912525"/>
            <a:ext cx="2771867" cy="25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7538" y="2327574"/>
            <a:ext cx="3057862" cy="1855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2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Mejorando nuestros Templates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3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3" name="Google Shape;423;p63"/>
          <p:cNvSpPr txBox="1"/>
          <p:nvPr/>
        </p:nvSpPr>
        <p:spPr>
          <a:xfrm>
            <a:off x="476250" y="2590575"/>
            <a:ext cx="716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Seguimos puliendo nuestro Template.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24" name="Google Shape;424;p63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425" name="Google Shape;425;p6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6" name="Google Shape;426;p63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4"/>
          <p:cNvSpPr txBox="1"/>
          <p:nvPr/>
        </p:nvSpPr>
        <p:spPr>
          <a:xfrm>
            <a:off x="473350" y="619525"/>
            <a:ext cx="7455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Mejorando nuestros Templates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2" name="Google Shape;432;p64"/>
          <p:cNvSpPr txBox="1"/>
          <p:nvPr/>
        </p:nvSpPr>
        <p:spPr>
          <a:xfrm>
            <a:off x="3190650" y="2044363"/>
            <a:ext cx="54963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3-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Creamos una carpeta en nuestra App, debe llamarse static, dentro de ella AppCoder. Dentro de esta última pondremos el esqueleto que nos bajamos.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3" name="Google Shape;433;p64"/>
          <p:cNvSpPr txBox="1"/>
          <p:nvPr/>
        </p:nvSpPr>
        <p:spPr>
          <a:xfrm>
            <a:off x="4528750" y="2889475"/>
            <a:ext cx="34002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Para eso copiamos todo el contenido en inicio.html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34" name="Google Shape;434;p64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35" name="Google Shape;435;p6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6" name="Google Shape;436;p64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7" name="Google Shape;43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413" y="2006063"/>
            <a:ext cx="2562225" cy="206692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64"/>
          <p:cNvSpPr/>
          <p:nvPr/>
        </p:nvSpPr>
        <p:spPr>
          <a:xfrm>
            <a:off x="640088" y="3742388"/>
            <a:ext cx="2538900" cy="330600"/>
          </a:xfrm>
          <a:prstGeom prst="rect">
            <a:avLst/>
          </a:prstGeom>
          <a:noFill/>
          <a:ln cap="flat" cmpd="sng" w="19050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64"/>
          <p:cNvSpPr/>
          <p:nvPr/>
        </p:nvSpPr>
        <p:spPr>
          <a:xfrm>
            <a:off x="3547500" y="3555800"/>
            <a:ext cx="2647800" cy="989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Este será nuestro nuevo inicio.html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5"/>
          <p:cNvSpPr txBox="1"/>
          <p:nvPr/>
        </p:nvSpPr>
        <p:spPr>
          <a:xfrm>
            <a:off x="473350" y="619525"/>
            <a:ext cx="7455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Mejorando nuestros Templates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5" name="Google Shape;445;p65"/>
          <p:cNvSpPr txBox="1"/>
          <p:nvPr/>
        </p:nvSpPr>
        <p:spPr>
          <a:xfrm>
            <a:off x="1692550" y="1814275"/>
            <a:ext cx="2856000" cy="30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4-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No queremos que se vea asi,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   ¿Verdad?: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5 -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Para evitar eso, aplicamos lo siguiente: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a-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Agregar los archivos de static: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rPr>
              <a:t>b-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Cambiamos direcciones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46" name="Google Shape;446;p65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47" name="Google Shape;447;p6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48" name="Google Shape;448;p65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9" name="Google Shape;44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7498" y="1814275"/>
            <a:ext cx="2680477" cy="2207505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5"/>
          <p:cNvSpPr/>
          <p:nvPr/>
        </p:nvSpPr>
        <p:spPr>
          <a:xfrm>
            <a:off x="4384946" y="1929620"/>
            <a:ext cx="620400" cy="26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FF41"/>
          </a:solidFill>
          <a:ln cap="flat" cmpd="sng" w="9525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1" name="Google Shape;451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7413" y="3318965"/>
            <a:ext cx="2250483" cy="102766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65"/>
          <p:cNvSpPr/>
          <p:nvPr/>
        </p:nvSpPr>
        <p:spPr>
          <a:xfrm>
            <a:off x="1851350" y="3571013"/>
            <a:ext cx="2237700" cy="261600"/>
          </a:xfrm>
          <a:prstGeom prst="rect">
            <a:avLst/>
          </a:prstGeom>
          <a:noFill/>
          <a:ln cap="flat" cmpd="sng" w="19050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6"/>
          <p:cNvSpPr txBox="1"/>
          <p:nvPr/>
        </p:nvSpPr>
        <p:spPr>
          <a:xfrm>
            <a:off x="473350" y="619525"/>
            <a:ext cx="7455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Mejorando nuestros Templates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58" name="Google Shape;458;p66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59" name="Google Shape;459;p6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0" name="Google Shape;460;p66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61" name="Google Shape;46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350" y="2242825"/>
            <a:ext cx="5743575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350" y="3414825"/>
            <a:ext cx="66484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66"/>
          <p:cNvSpPr txBox="1"/>
          <p:nvPr/>
        </p:nvSpPr>
        <p:spPr>
          <a:xfrm>
            <a:off x="473350" y="1912525"/>
            <a:ext cx="2856000" cy="15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Antes 😔</a:t>
            </a:r>
            <a:endParaRPr b="1" sz="1350"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Después 🙂</a:t>
            </a:r>
            <a:endParaRPr b="1" sz="1350"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1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6" name="Google Shape;10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438" y="15453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1"/>
          <p:cNvSpPr txBox="1"/>
          <p:nvPr/>
        </p:nvSpPr>
        <p:spPr>
          <a:xfrm>
            <a:off x="2690561" y="14516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Profundizar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conceptos de MTV. 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8" name="Google Shape;10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21787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31"/>
          <p:cNvSpPr txBox="1"/>
          <p:nvPr/>
        </p:nvSpPr>
        <p:spPr>
          <a:xfrm>
            <a:off x="2690561" y="2054738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Ejecutar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cambios en nuestro Git.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0" name="Google Shape;11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300993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1"/>
          <p:cNvSpPr txBox="1"/>
          <p:nvPr/>
        </p:nvSpPr>
        <p:spPr>
          <a:xfrm>
            <a:off x="2690561" y="29122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Gestionar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las versiones en GitHub.</a:t>
            </a:r>
            <a:endParaRPr b="1"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2" name="Google Shape;11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368356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1"/>
          <p:cNvSpPr txBox="1"/>
          <p:nvPr/>
        </p:nvSpPr>
        <p:spPr>
          <a:xfrm>
            <a:off x="2690550" y="35754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Crear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URLs avanzadas.</a:t>
            </a:r>
            <a:endParaRPr b="0" i="0" sz="135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14" name="Google Shape;114;p31"/>
          <p:cNvCxnSpPr>
            <a:stCxn id="106" idx="2"/>
            <a:endCxn id="108" idx="0"/>
          </p:cNvCxnSpPr>
          <p:nvPr/>
        </p:nvCxnSpPr>
        <p:spPr>
          <a:xfrm flipH="1" rot="-5400000">
            <a:off x="2052975" y="1960238"/>
            <a:ext cx="4365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" name="Google Shape;115;p31"/>
          <p:cNvCxnSpPr>
            <a:stCxn id="108" idx="2"/>
            <a:endCxn id="110" idx="0"/>
          </p:cNvCxnSpPr>
          <p:nvPr/>
        </p:nvCxnSpPr>
        <p:spPr>
          <a:xfrm flipH="1" rot="-5400000">
            <a:off x="1953825" y="2692488"/>
            <a:ext cx="634200" cy="6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" name="Google Shape;116;p31"/>
          <p:cNvCxnSpPr>
            <a:stCxn id="110" idx="2"/>
            <a:endCxn id="112" idx="0"/>
          </p:cNvCxnSpPr>
          <p:nvPr/>
        </p:nvCxnSpPr>
        <p:spPr>
          <a:xfrm flipH="1" rot="-5400000">
            <a:off x="2032575" y="3444963"/>
            <a:ext cx="476700" cy="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7"/>
          <p:cNvSpPr txBox="1"/>
          <p:nvPr/>
        </p:nvSpPr>
        <p:spPr>
          <a:xfrm>
            <a:off x="473350" y="619525"/>
            <a:ext cx="7455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Mejorando nuestros Templates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69" name="Google Shape;469;p67"/>
          <p:cNvGrpSpPr/>
          <p:nvPr/>
        </p:nvGrpSpPr>
        <p:grpSpPr>
          <a:xfrm>
            <a:off x="7928851" y="468323"/>
            <a:ext cx="738900" cy="738900"/>
            <a:chOff x="473351" y="619523"/>
            <a:chExt cx="738900" cy="738900"/>
          </a:xfrm>
        </p:grpSpPr>
        <p:sp>
          <p:nvSpPr>
            <p:cNvPr id="470" name="Google Shape;470;p6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1" name="Google Shape;471;p67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72" name="Google Shape;47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4298" y="1207225"/>
            <a:ext cx="2835027" cy="2574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2950" y="2571196"/>
            <a:ext cx="1866232" cy="1977529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67"/>
          <p:cNvSpPr txBox="1"/>
          <p:nvPr/>
        </p:nvSpPr>
        <p:spPr>
          <a:xfrm>
            <a:off x="476250" y="2401400"/>
            <a:ext cx="3839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¡Listo!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Tenemos una web estéticamente correcta que iremos completando con datos y lógica que proviene de Django.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8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Último retoque al Template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9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5" name="Google Shape;485;p69"/>
          <p:cNvSpPr txBox="1"/>
          <p:nvPr/>
        </p:nvSpPr>
        <p:spPr>
          <a:xfrm>
            <a:off x="476250" y="2219625"/>
            <a:ext cx="7169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Vamos a modificar el template por defecto para solo dejar lo que nos interesa sin perder la estética y sin saber nada de desarrollo web. 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86" name="Google Shape;486;p69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487" name="Google Shape;487;p6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8" name="Google Shape;488;p69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3" name="Google Shape;493;p70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494" name="Google Shape;494;p70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5" name="Google Shape;495;p70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6" name="Google Shape;496;p70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Jugando con HTML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7" name="Google Shape;497;p70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15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8" name="Google Shape;498;p70"/>
          <p:cNvSpPr txBox="1"/>
          <p:nvPr/>
        </p:nvSpPr>
        <p:spPr>
          <a:xfrm>
            <a:off x="987300" y="2947538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Descargar un HTML cualquiera y alterarlo a gusto. </a:t>
            </a:r>
            <a:endParaRPr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" name="Google Shape;503;p71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504" name="Google Shape;504;p71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05" name="Google Shape;505;p71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6" name="Google Shape;506;p71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Jugando con HTML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07" name="Google Shape;507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71"/>
          <p:cNvSpPr txBox="1"/>
          <p:nvPr/>
        </p:nvSpPr>
        <p:spPr>
          <a:xfrm>
            <a:off x="512850" y="2125163"/>
            <a:ext cx="8118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Descargarás un HTML cualquiera y alterarlo a gusto. Tratar de conocer cada una de las partes que forman a un archivo HTML y las clásicas y principales para cualquier web, el navm e footer, os botones, el body, las img, etc.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NOTA: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En caso de no saber cuál descargar o cuál probar les dejamos este link de descarga: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9" name="Google Shape;509;p71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0" name="Google Shape;510;p71"/>
          <p:cNvSpPr txBox="1"/>
          <p:nvPr/>
        </p:nvSpPr>
        <p:spPr>
          <a:xfrm>
            <a:off x="1309800" y="3651527"/>
            <a:ext cx="6524400" cy="492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Free One Page Website Templates (501) | </a:t>
            </a:r>
            <a:r>
              <a:rPr b="1" lang="es" sz="1350" u="sng">
                <a:solidFill>
                  <a:srgbClr val="0097A7"/>
                </a:solid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free-css.com 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3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Resumen</a:t>
            </a:r>
            <a:r>
              <a:rPr b="1" i="0" lang="es" sz="4000" u="none" cap="none" strike="noStrike">
                <a:solidFill>
                  <a:srgbClr val="DEFC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 la clase hoy</a:t>
            </a:r>
            <a:endParaRPr b="0" i="0" sz="4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21" name="Google Shape;521;p73"/>
          <p:cNvSpPr txBox="1"/>
          <p:nvPr/>
        </p:nvSpPr>
        <p:spPr>
          <a:xfrm>
            <a:off x="373725" y="2502375"/>
            <a:ext cx="4244700" cy="10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Aprendimos a usar Python en Html 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Definimos y creamos nuestro primer Modelo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Diferenciamos entre proyecto y app.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2" name="Google Shape;522;p73"/>
          <p:cNvSpPr txBox="1"/>
          <p:nvPr/>
        </p:nvSpPr>
        <p:spPr>
          <a:xfrm>
            <a:off x="4747349" y="2502375"/>
            <a:ext cx="3920400" cy="10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Mejoramos la relación Template - URLs</a:t>
            </a:r>
            <a:endParaRPr sz="135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Construimos URLs en nuestra APP</a:t>
            </a:r>
            <a:endParaRPr sz="135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Creamos templates más profesionales</a:t>
            </a:r>
            <a:endParaRPr sz="135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4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Opina y valora</a:t>
            </a:r>
            <a:r>
              <a:rPr b="1" i="0" lang="es" sz="4000" u="none" cap="none" strike="noStrike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5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76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2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Repositorio Github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2" name="Google Shape;122;p32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32"/>
          <p:cNvSpPr txBox="1"/>
          <p:nvPr/>
        </p:nvSpPr>
        <p:spPr>
          <a:xfrm>
            <a:off x="1021500" y="2885850"/>
            <a:ext cx="4300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Font typeface="DM Sans"/>
              <a:buChar char="✓"/>
            </a:pPr>
            <a:r>
              <a:rPr lang="es" sz="22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Repositorio Python</a:t>
            </a:r>
            <a:endParaRPr sz="22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4" name="Google Shape;124;p32"/>
          <p:cNvSpPr txBox="1"/>
          <p:nvPr/>
        </p:nvSpPr>
        <p:spPr>
          <a:xfrm>
            <a:off x="1021500" y="1728575"/>
            <a:ext cx="5765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DM Sans"/>
                <a:ea typeface="DM Sans"/>
                <a:cs typeface="DM Sans"/>
                <a:sym typeface="DM Sans"/>
              </a:rPr>
              <a:t>Te dejamos el acceso al Repositorio de Github donde encontrarás todo el material complementario y scripts de la clase. </a:t>
            </a:r>
            <a:endParaRPr sz="18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25" name="Google Shape;12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6400" y="2324100"/>
            <a:ext cx="116205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33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131" name="Google Shape;131;p33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2" name="Google Shape;132;p33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" name="Google Shape;133;p33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Agregando cargadores</a:t>
            </a:r>
            <a:endParaRPr b="1" i="0" sz="400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4" name="Google Shape;134;p33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15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5" name="Google Shape;135;p33"/>
          <p:cNvSpPr txBox="1"/>
          <p:nvPr/>
        </p:nvSpPr>
        <p:spPr>
          <a:xfrm>
            <a:off x="987300" y="2947538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Modifica alguna de tus vistas para que funcione usando cargadores. </a:t>
            </a:r>
            <a:endParaRPr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34"/>
          <p:cNvGrpSpPr/>
          <p:nvPr/>
        </p:nvGrpSpPr>
        <p:grpSpPr>
          <a:xfrm>
            <a:off x="457347" y="468297"/>
            <a:ext cx="431074" cy="431074"/>
            <a:chOff x="974706" y="2467173"/>
            <a:chExt cx="738900" cy="738900"/>
          </a:xfrm>
        </p:grpSpPr>
        <p:sp>
          <p:nvSpPr>
            <p:cNvPr id="141" name="Google Shape;141;p34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2" name="Google Shape;142;p34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3" name="Google Shape;143;p34"/>
          <p:cNvSpPr txBox="1"/>
          <p:nvPr/>
        </p:nvSpPr>
        <p:spPr>
          <a:xfrm>
            <a:off x="501450" y="1081750"/>
            <a:ext cx="8166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Agregando cargadores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44" name="Google Shape;14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4"/>
          <p:cNvSpPr txBox="1"/>
          <p:nvPr/>
        </p:nvSpPr>
        <p:spPr>
          <a:xfrm>
            <a:off x="501450" y="2800013"/>
            <a:ext cx="4987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Modifica alguna de tus vistas para que funcione usando cargadores.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6" name="Google Shape;146;p34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5"/>
          <p:cNvSpPr txBox="1"/>
          <p:nvPr/>
        </p:nvSpPr>
        <p:spPr>
          <a:xfrm>
            <a:off x="476250" y="2202300"/>
            <a:ext cx="8191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Agregar información a mi BD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7" name="Google Shape;157;p36"/>
          <p:cNvSpPr txBox="1"/>
          <p:nvPr/>
        </p:nvSpPr>
        <p:spPr>
          <a:xfrm>
            <a:off x="473350" y="2206200"/>
            <a:ext cx="7169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Agregaremos info a nuestra BD desde consola y desde DB Browser. </a:t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58" name="Google Shape;158;p36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159" name="Google Shape;159;p3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0" name="Google Shape;160;p36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